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12" autoAdjust="0"/>
    <p:restoredTop sz="94660"/>
  </p:normalViewPr>
  <p:slideViewPr>
    <p:cSldViewPr>
      <p:cViewPr>
        <p:scale>
          <a:sx n="125" d="100"/>
          <a:sy n="125" d="100"/>
        </p:scale>
        <p:origin x="-150" y="1632"/>
      </p:cViewPr>
      <p:guideLst>
        <p:guide orient="horz" pos="2160"/>
        <p:guide pos="2880"/>
      </p:guideLst>
    </p:cSldViewPr>
  </p:slideViewPr>
  <p:notesTextViewPr>
    <p:cViewPr>
      <p:scale>
        <a:sx n="33" d="100"/>
        <a:sy n="33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CA5A08-C7A4-433F-B49B-8A16322C4FE7}" type="datetimeFigureOut">
              <a:rPr lang="en-IN" smtClean="0"/>
              <a:pPr/>
              <a:t>23/04/2022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87549-0883-48FB-B0EC-992B114D95F1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457201"/>
            <a:ext cx="8458200" cy="60198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marL="457200" indent="-457200"/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err="1" smtClean="0">
                <a:latin typeface="Mangal" pitchFamily="18" charset="0"/>
                <a:cs typeface="Mangal" pitchFamily="18" charset="0"/>
              </a:rPr>
              <a:t>दे.भ.बा.भा</a:t>
            </a: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>. </a:t>
            </a:r>
            <a:r>
              <a:rPr lang="en-US" sz="2400" b="1" dirty="0" err="1" smtClean="0">
                <a:latin typeface="Mangal" pitchFamily="18" charset="0"/>
                <a:cs typeface="Mangal" pitchFamily="18" charset="0"/>
              </a:rPr>
              <a:t>खंजिरे</a:t>
            </a: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400" b="1" dirty="0" err="1" smtClean="0">
                <a:latin typeface="Mangal" pitchFamily="18" charset="0"/>
                <a:cs typeface="Mangal" pitchFamily="18" charset="0"/>
              </a:rPr>
              <a:t>शिक्षण</a:t>
            </a: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400" b="1" dirty="0" err="1" smtClean="0">
                <a:latin typeface="Mangal" pitchFamily="18" charset="0"/>
                <a:cs typeface="Mangal" pitchFamily="18" charset="0"/>
              </a:rPr>
              <a:t>संस्थेचे</a:t>
            </a: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>,</a:t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नाईट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कॉलेज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ऑफ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आर्टस्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‌ ॲ</a:t>
            </a: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ण्ड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कॉमर्स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, </a:t>
            </a: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इचलकरंजी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800" b="1" dirty="0" smtClean="0">
                <a:latin typeface="Mangal" pitchFamily="18" charset="0"/>
                <a:cs typeface="Mangal" pitchFamily="18" charset="0"/>
              </a:rPr>
            </a:b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800" b="1" dirty="0" smtClean="0">
                <a:latin typeface="Mangal" pitchFamily="18" charset="0"/>
                <a:cs typeface="Mangal" pitchFamily="18" charset="0"/>
              </a:rPr>
            </a:b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बी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. ए. </a:t>
            </a: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भाग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 2 </a:t>
            </a:r>
            <a:br>
              <a:rPr lang="en-US" sz="2800" b="1" dirty="0" smtClean="0">
                <a:latin typeface="Mangal" pitchFamily="18" charset="0"/>
                <a:cs typeface="Mangal" pitchFamily="18" charset="0"/>
              </a:rPr>
            </a:b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800" b="1" dirty="0" smtClean="0">
                <a:latin typeface="Mangal" pitchFamily="18" charset="0"/>
                <a:cs typeface="Mangal" pitchFamily="18" charset="0"/>
              </a:rPr>
            </a:br>
            <a:r>
              <a:rPr lang="en-US" sz="3600" b="1" dirty="0" smtClean="0">
                <a:latin typeface="Mangal" pitchFamily="18" charset="0"/>
                <a:cs typeface="Mangal" pitchFamily="18" charset="0"/>
              </a:rPr>
              <a:t>‘‘</a:t>
            </a:r>
            <a:r>
              <a:rPr lang="en-US" sz="3600" b="1" dirty="0" err="1" smtClean="0">
                <a:latin typeface="Mangal" pitchFamily="18" charset="0"/>
                <a:cs typeface="Mangal" pitchFamily="18" charset="0"/>
              </a:rPr>
              <a:t>व्यापारी</a:t>
            </a:r>
            <a:r>
              <a:rPr lang="en-US" sz="36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3600" b="1" dirty="0" err="1" smtClean="0">
                <a:latin typeface="Mangal" pitchFamily="18" charset="0"/>
                <a:cs typeface="Mangal" pitchFamily="18" charset="0"/>
              </a:rPr>
              <a:t>बँकांची</a:t>
            </a:r>
            <a:r>
              <a:rPr lang="en-US" sz="36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3600" b="1" dirty="0" err="1" smtClean="0">
                <a:latin typeface="Mangal" pitchFamily="18" charset="0"/>
                <a:cs typeface="Mangal" pitchFamily="18" charset="0"/>
              </a:rPr>
              <a:t>कार्ये</a:t>
            </a:r>
            <a:r>
              <a:rPr lang="en-US" sz="3600" b="1" dirty="0" smtClean="0">
                <a:latin typeface="Mangal" pitchFamily="18" charset="0"/>
                <a:cs typeface="Mangal" pitchFamily="18" charset="0"/>
              </a:rPr>
              <a:t>’’</a:t>
            </a:r>
            <a:br>
              <a:rPr lang="en-US" sz="3600" b="1" dirty="0" smtClean="0">
                <a:latin typeface="Mangal" pitchFamily="18" charset="0"/>
                <a:cs typeface="Mangal" pitchFamily="18" charset="0"/>
              </a:rPr>
            </a:b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800" b="1" dirty="0" smtClean="0">
                <a:latin typeface="Mangal" pitchFamily="18" charset="0"/>
                <a:cs typeface="Mangal" pitchFamily="18" charset="0"/>
              </a:rPr>
            </a:b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- </a:t>
            </a: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सादर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कर्ते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 –</a:t>
            </a:r>
            <a:br>
              <a:rPr lang="en-US" sz="2800" b="1" dirty="0" smtClean="0">
                <a:latin typeface="Mangal" pitchFamily="18" charset="0"/>
                <a:cs typeface="Mangal" pitchFamily="18" charset="0"/>
              </a:rPr>
            </a:b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800" b="1" dirty="0" smtClean="0">
                <a:latin typeface="Mangal" pitchFamily="18" charset="0"/>
                <a:cs typeface="Mangal" pitchFamily="18" charset="0"/>
              </a:rPr>
            </a:br>
            <a:r>
              <a:rPr lang="en-US" sz="3200" b="1" dirty="0" err="1" smtClean="0">
                <a:latin typeface="Mangal" pitchFamily="18" charset="0"/>
                <a:cs typeface="Mangal" pitchFamily="18" charset="0"/>
              </a:rPr>
              <a:t>प्रा</a:t>
            </a: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>. </a:t>
            </a:r>
            <a:r>
              <a:rPr lang="en-US" sz="3200" b="1" dirty="0" err="1" smtClean="0">
                <a:latin typeface="Mangal" pitchFamily="18" charset="0"/>
                <a:cs typeface="Mangal" pitchFamily="18" charset="0"/>
              </a:rPr>
              <a:t>डॉ</a:t>
            </a: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>. </a:t>
            </a:r>
            <a:r>
              <a:rPr lang="en-US" sz="3200" b="1" dirty="0" err="1" smtClean="0">
                <a:latin typeface="Mangal" pitchFamily="18" charset="0"/>
                <a:cs typeface="Mangal" pitchFamily="18" charset="0"/>
              </a:rPr>
              <a:t>एस</a:t>
            </a: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>. </a:t>
            </a:r>
            <a:r>
              <a:rPr lang="en-US" sz="3200" b="1" dirty="0" err="1" smtClean="0">
                <a:latin typeface="Mangal" pitchFamily="18" charset="0"/>
                <a:cs typeface="Mangal" pitchFamily="18" charset="0"/>
              </a:rPr>
              <a:t>एल</a:t>
            </a: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>. </a:t>
            </a:r>
            <a:r>
              <a:rPr lang="en-US" sz="3200" b="1" dirty="0" err="1" smtClean="0">
                <a:latin typeface="Mangal" pitchFamily="18" charset="0"/>
                <a:cs typeface="Mangal" pitchFamily="18" charset="0"/>
              </a:rPr>
              <a:t>रणदिवे</a:t>
            </a: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3200" b="1" dirty="0" smtClean="0">
                <a:latin typeface="Mangal" pitchFamily="18" charset="0"/>
                <a:cs typeface="Mangal" pitchFamily="18" charset="0"/>
              </a:rPr>
            </a:b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3200" b="1" dirty="0" smtClean="0">
                <a:latin typeface="Mangal" pitchFamily="18" charset="0"/>
                <a:cs typeface="Mangal" pitchFamily="18" charset="0"/>
              </a:rPr>
            </a:b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3200" b="1" dirty="0" smtClean="0">
                <a:latin typeface="Mangal" pitchFamily="18" charset="0"/>
                <a:cs typeface="Mangal" pitchFamily="18" charset="0"/>
              </a:rPr>
            </a:b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3200" b="1" dirty="0" smtClean="0">
                <a:latin typeface="Mangal" pitchFamily="18" charset="0"/>
                <a:cs typeface="Mangal" pitchFamily="18" charset="0"/>
              </a:rPr>
            </a:b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3200" b="1" dirty="0" smtClean="0">
                <a:latin typeface="Mangal" pitchFamily="18" charset="0"/>
                <a:cs typeface="Mangal" pitchFamily="18" charset="0"/>
              </a:rPr>
            </a:b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3200" b="1" dirty="0" smtClean="0">
                <a:latin typeface="Mangal" pitchFamily="18" charset="0"/>
                <a:cs typeface="Mangal" pitchFamily="18" charset="0"/>
              </a:rPr>
            </a:b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3200" b="1" dirty="0" smtClean="0">
                <a:latin typeface="Mangal" pitchFamily="18" charset="0"/>
                <a:cs typeface="Mangal" pitchFamily="18" charset="0"/>
              </a:rPr>
            </a:b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3200" b="1" dirty="0" smtClean="0">
                <a:latin typeface="Mangal" pitchFamily="18" charset="0"/>
                <a:cs typeface="Mangal" pitchFamily="18" charset="0"/>
              </a:rPr>
            </a:b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3200" b="1" dirty="0" smtClean="0">
                <a:latin typeface="Mangal" pitchFamily="18" charset="0"/>
                <a:cs typeface="Mangal" pitchFamily="18" charset="0"/>
              </a:rPr>
            </a:b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800" b="1" dirty="0" smtClean="0">
                <a:latin typeface="Mangal" pitchFamily="18" charset="0"/>
                <a:cs typeface="Mangal" pitchFamily="18" charset="0"/>
              </a:rPr>
            </a:b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800" b="1" dirty="0" smtClean="0">
                <a:latin typeface="Mangal" pitchFamily="18" charset="0"/>
                <a:cs typeface="Mangal" pitchFamily="18" charset="0"/>
              </a:rPr>
            </a:br>
            <a:endParaRPr lang="en-IN" sz="2800" b="1" dirty="0">
              <a:latin typeface="Mangal" pitchFamily="18" charset="0"/>
              <a:cs typeface="Mangal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200000"/>
              </a:lnSpc>
              <a:buFont typeface="Arial" charset="0"/>
              <a:buChar char="•"/>
            </a:pP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व्यापारी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बँकांची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कार्ये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:</a:t>
            </a:r>
          </a:p>
          <a:p>
            <a:pPr>
              <a:lnSpc>
                <a:spcPct val="200000"/>
              </a:lnSpc>
              <a:buNone/>
            </a:pP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प्रास्ताविक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–</a:t>
            </a:r>
          </a:p>
          <a:p>
            <a:pPr>
              <a:lnSpc>
                <a:spcPct val="200000"/>
              </a:lnSpc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*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आधुनिक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काळात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व्‍यापारी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बँका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ही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महत्वाची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आर्थिक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व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सामाजिक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संस्था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समजली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जाते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.</a:t>
            </a:r>
          </a:p>
          <a:p>
            <a:pPr>
              <a:lnSpc>
                <a:spcPct val="200000"/>
              </a:lnSpc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*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शरीरातील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रक्त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वाहिन्यांना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जसे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महत्त्व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असते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तसे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अर्थव्‍यवहारात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बँकांना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असते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.</a:t>
            </a:r>
          </a:p>
          <a:p>
            <a:pPr>
              <a:lnSpc>
                <a:spcPct val="200000"/>
              </a:lnSpc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*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भारतात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सावकार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,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सराफी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पेढीवाले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हा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व्‍यवसाय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करीत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होते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.</a:t>
            </a:r>
          </a:p>
          <a:p>
            <a:pPr>
              <a:lnSpc>
                <a:spcPct val="200000"/>
              </a:lnSpc>
              <a:buNone/>
            </a:pPr>
            <a:r>
              <a:rPr lang="en-US" sz="1600" dirty="0" smtClean="0">
                <a:latin typeface="Mangal" pitchFamily="18" charset="0"/>
                <a:cs typeface="Mangal" pitchFamily="18" charset="0"/>
              </a:rPr>
              <a:t>	*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इंग्रज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काळात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हिंदूस्थान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बँक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,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बँक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ऑफ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बेंगाल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,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मद्रास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बँक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यासारख्या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बँका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अस्तित्वात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 </a:t>
            </a:r>
          </a:p>
          <a:p>
            <a:pPr>
              <a:lnSpc>
                <a:spcPct val="200000"/>
              </a:lnSpc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  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आल्या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.</a:t>
            </a:r>
          </a:p>
          <a:p>
            <a:pPr>
              <a:lnSpc>
                <a:spcPct val="200000"/>
              </a:lnSpc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*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या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सर्व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बँकांच्या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एकत्रिकरणातून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इंपिरीयल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बँक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ऑफ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इंडियाची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स्थापना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करण्यात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आली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.</a:t>
            </a:r>
            <a:endParaRPr lang="en-IN" sz="1600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200000"/>
              </a:lnSpc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*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स्वातंत्रोत्तर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काळात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बँकांनी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नेत्रदीपक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प्रगती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केली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436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व्‍यापारी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बँक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म्हणजे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काय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?</a:t>
            </a:r>
          </a:p>
          <a:p>
            <a:pPr>
              <a:lnSpc>
                <a:spcPct val="150000"/>
              </a:lnSpc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बँक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हा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शब्द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(Back)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या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जर्मन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शब्दापासून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तयार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झाला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आहे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.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या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शब्दाला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इटालियन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भाषेत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(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Banco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असे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म्हणतात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.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बँक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या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शब्दाच्या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अनेक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व्याख्या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आहेत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.</a:t>
            </a:r>
          </a:p>
          <a:p>
            <a:pPr>
              <a:lnSpc>
                <a:spcPct val="150000"/>
              </a:lnSpc>
              <a:buNone/>
            </a:pPr>
            <a:endParaRPr lang="en-US" sz="1600" dirty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1600" dirty="0" smtClean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व्याख्या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:</a:t>
            </a:r>
          </a:p>
          <a:p>
            <a:pPr>
              <a:lnSpc>
                <a:spcPct val="150000"/>
              </a:lnSpc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1)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शेअर्स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-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ज्या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संस्थेची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कर्जे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मोठ्या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प्रमाणात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लोकांकडून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स्विकारली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जातात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आणि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त्याच्या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परस्परांना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कर्ज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व्यवहार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मिळविण्यासाठी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उपयोग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होतो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ती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संस्था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म्हणजे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बँक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होय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2)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व्‍होरेस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व्हाईट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–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बँक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हे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चलन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निर्मिती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व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विनिमय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व्यवहार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सुकर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करणारे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यंत्र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आहे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.</a:t>
            </a:r>
          </a:p>
          <a:p>
            <a:pPr>
              <a:lnSpc>
                <a:spcPct val="150000"/>
              </a:lnSpc>
              <a:buNone/>
            </a:pPr>
            <a:endParaRPr lang="en-US" sz="1600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व्‍यापारी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बॅंकांची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कार्ये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:</a:t>
            </a:r>
          </a:p>
          <a:p>
            <a:pPr lvl="1">
              <a:lnSpc>
                <a:spcPct val="150000"/>
              </a:lnSpc>
              <a:buNone/>
            </a:pPr>
            <a:r>
              <a:rPr lang="en-US" sz="1600" dirty="0" smtClean="0">
                <a:latin typeface="Mangal" pitchFamily="18" charset="0"/>
                <a:cs typeface="Mangal" pitchFamily="18" charset="0"/>
              </a:rPr>
              <a:t>	*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प्राथमिक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कार्ये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– अ)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ठेवी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स्वीकारणे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     ब)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कर्जे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देणे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 क)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पतपैशाची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निर्मिती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करणे</a:t>
            </a:r>
            <a:endParaRPr lang="en-US" sz="1600" dirty="0" smtClean="0">
              <a:latin typeface="Mangal" pitchFamily="18" charset="0"/>
              <a:cs typeface="Mangal" pitchFamily="18" charset="0"/>
            </a:endParaRPr>
          </a:p>
          <a:p>
            <a:pPr lvl="1">
              <a:lnSpc>
                <a:spcPct val="150000"/>
              </a:lnSpc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*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दुय्यम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कार्ये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-   अ)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प्राथिनिधिक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कार्ये</a:t>
            </a:r>
            <a:r>
              <a:rPr lang="en-US" sz="1600" dirty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 ब)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उपयुक्ततेची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कार्ये</a:t>
            </a:r>
            <a:endParaRPr lang="en-US" sz="1600" dirty="0" smtClean="0">
              <a:latin typeface="Mangal" pitchFamily="18" charset="0"/>
              <a:cs typeface="Mangal" pitchFamily="18" charset="0"/>
            </a:endParaRPr>
          </a:p>
          <a:p>
            <a:pPr lvl="1">
              <a:lnSpc>
                <a:spcPct val="150000"/>
              </a:lnSpc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*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सामाजिक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कार्ये</a:t>
            </a:r>
            <a:endParaRPr lang="en-US" sz="1600" dirty="0" smtClean="0">
              <a:latin typeface="Mangal" pitchFamily="18" charset="0"/>
              <a:cs typeface="Mangal" pitchFamily="18" charset="0"/>
            </a:endParaRPr>
          </a:p>
          <a:p>
            <a:pPr lvl="1">
              <a:lnSpc>
                <a:spcPct val="150000"/>
              </a:lnSpc>
              <a:buNone/>
            </a:pPr>
            <a:r>
              <a:rPr lang="en-US" sz="1600" dirty="0" smtClean="0">
                <a:latin typeface="Mangal" pitchFamily="18" charset="0"/>
                <a:cs typeface="Mangal" pitchFamily="18" charset="0"/>
              </a:rPr>
              <a:t>	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lang="en-US" sz="1600" dirty="0" smtClean="0">
              <a:latin typeface="Mangal" pitchFamily="18" charset="0"/>
              <a:cs typeface="Mangal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प्राथमिक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कार्ये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:</a:t>
            </a:r>
          </a:p>
          <a:p>
            <a:pPr>
              <a:lnSpc>
                <a:spcPct val="150000"/>
              </a:lnSpc>
              <a:buNone/>
            </a:pPr>
            <a:r>
              <a:rPr lang="en-US" sz="1600" dirty="0" smtClean="0">
                <a:latin typeface="Mangal" pitchFamily="18" charset="0"/>
                <a:cs typeface="Mangal" pitchFamily="18" charset="0"/>
              </a:rPr>
              <a:t>1)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ठेवी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स्वीकारणे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:</a:t>
            </a:r>
          </a:p>
          <a:p>
            <a:pPr>
              <a:lnSpc>
                <a:spcPct val="150000"/>
              </a:lnSpc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हे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प्रमुख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कार्य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लोकांचे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पैसे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सुरक्षित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ठेवणे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.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मागणी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करताच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परत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करणे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त्यामुळे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जनतेचा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विश्वास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निर्माण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होतो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पुढील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प्रकारच्या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ठेवी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स्वीकारतात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.</a:t>
            </a:r>
            <a:endParaRPr lang="en-IN" sz="1600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1)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चालू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ठेवी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	2)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बचत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ठेवी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	3)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मुदत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ठेवी</a:t>
            </a:r>
            <a:endParaRPr lang="en-US" sz="1600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4)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आर्वत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ठेवी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	5)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इतर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ठेवी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	6)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उत्पन्न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ठेवी</a:t>
            </a:r>
            <a:endParaRPr lang="en-US" sz="1600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1600" dirty="0" smtClean="0">
                <a:latin typeface="Mangal" pitchFamily="18" charset="0"/>
                <a:cs typeface="Mangal" pitchFamily="18" charset="0"/>
              </a:rPr>
              <a:t>2)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कर्जे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देणे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:</a:t>
            </a:r>
          </a:p>
          <a:p>
            <a:pPr>
              <a:lnSpc>
                <a:spcPct val="150000"/>
              </a:lnSpc>
              <a:buNone/>
            </a:pPr>
            <a:r>
              <a:rPr lang="en-US" sz="1600" dirty="0" smtClean="0">
                <a:latin typeface="Mangal" pitchFamily="18" charset="0"/>
                <a:cs typeface="Mangal" pitchFamily="18" charset="0"/>
              </a:rPr>
              <a:t>		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ठेवीच्या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रूपाने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जमा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झालेला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पैसा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बँका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दुसऱ्यांना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कर्ज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पुरवठा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करता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बँका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पुढील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प्रकारची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कर्जे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देतात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अ)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कर्जे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	ब)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अधीकर्ष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सवलत</a:t>
            </a:r>
            <a:endParaRPr lang="en-US" sz="1600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क)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रोख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कर्जे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	ड)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हुंड्या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स्वीकारणे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व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वठविणे</a:t>
            </a:r>
            <a:endParaRPr lang="en-US" sz="1600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3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पतपैशाची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निर्मिती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:</a:t>
            </a:r>
          </a:p>
          <a:p>
            <a:pPr>
              <a:lnSpc>
                <a:spcPct val="150000"/>
              </a:lnSpc>
              <a:buNone/>
            </a:pPr>
            <a:r>
              <a:rPr lang="en-US" sz="1600" dirty="0" smtClean="0">
                <a:latin typeface="Mangal" pitchFamily="18" charset="0"/>
                <a:cs typeface="Mangal" pitchFamily="18" charset="0"/>
              </a:rPr>
              <a:t>	1)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सरकार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निर्मित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पैसा</a:t>
            </a:r>
            <a:endParaRPr lang="en-US" sz="1600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2)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बँक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निर्मित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पैसा</a:t>
            </a:r>
            <a:endParaRPr lang="en-US" sz="1600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endParaRPr lang="en-US" sz="1600" dirty="0" smtClean="0">
              <a:latin typeface="Mangal" pitchFamily="18" charset="0"/>
              <a:cs typeface="Mangal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436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1600" dirty="0" smtClean="0">
                <a:latin typeface="Mangal" pitchFamily="18" charset="0"/>
                <a:cs typeface="Mangal" pitchFamily="18" charset="0"/>
              </a:rPr>
              <a:t>*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दुय्यम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कार्ये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:</a:t>
            </a:r>
          </a:p>
          <a:p>
            <a:pPr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प्राथमिक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कार्याबरोबरच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समाजाच्या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सर्व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प्रकारच्या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आर्थिक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व्‍यवहारांना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हातभार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लावणे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,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सल्ला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देणे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इ.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कार्यांना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दुय्यम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कार्ये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म्हणतात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.</a:t>
            </a:r>
          </a:p>
          <a:p>
            <a:pPr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	1)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प्राथमिक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कार्ये</a:t>
            </a:r>
            <a:endParaRPr lang="en-US" sz="1600" dirty="0" smtClean="0">
              <a:latin typeface="Mangal" pitchFamily="18" charset="0"/>
              <a:cs typeface="Mangal" pitchFamily="18" charset="0"/>
            </a:endParaRPr>
          </a:p>
          <a:p>
            <a:pPr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	2)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रक्कम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देणे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जमा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करून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घेणे</a:t>
            </a:r>
            <a:endParaRPr lang="en-US" sz="1600" dirty="0" smtClean="0">
              <a:latin typeface="Mangal" pitchFamily="18" charset="0"/>
              <a:cs typeface="Mangal" pitchFamily="18" charset="0"/>
            </a:endParaRPr>
          </a:p>
          <a:p>
            <a:pPr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	3)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शेअर्स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खरेदी-विक्री</a:t>
            </a:r>
            <a:endParaRPr lang="en-US" sz="1600" dirty="0" smtClean="0">
              <a:latin typeface="Mangal" pitchFamily="18" charset="0"/>
              <a:cs typeface="Mangal" pitchFamily="18" charset="0"/>
            </a:endParaRPr>
          </a:p>
          <a:p>
            <a:pPr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	4)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विश्वस्त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म्हणून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कार्ये</a:t>
            </a:r>
            <a:endParaRPr lang="en-US" sz="1600" dirty="0" smtClean="0">
              <a:latin typeface="Mangal" pitchFamily="18" charset="0"/>
              <a:cs typeface="Mangal" pitchFamily="18" charset="0"/>
            </a:endParaRPr>
          </a:p>
          <a:p>
            <a:pPr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	5)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खातेदाराचा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प्रतिनीधी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म्हणून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कार्ये</a:t>
            </a:r>
            <a:endParaRPr lang="en-US" sz="1600" dirty="0" smtClean="0">
              <a:latin typeface="Mangal" pitchFamily="18" charset="0"/>
              <a:cs typeface="Mangal" pitchFamily="18" charset="0"/>
            </a:endParaRPr>
          </a:p>
          <a:p>
            <a:pPr>
              <a:buNone/>
            </a:pPr>
            <a:endParaRPr lang="en-US" sz="1600" dirty="0" smtClean="0">
              <a:latin typeface="Mangal" pitchFamily="18" charset="0"/>
              <a:cs typeface="Mangal" pitchFamily="18" charset="0"/>
            </a:endParaRPr>
          </a:p>
          <a:p>
            <a:pPr>
              <a:buNone/>
            </a:pPr>
            <a:r>
              <a:rPr lang="en-US" sz="1600" dirty="0" smtClean="0">
                <a:latin typeface="Mangal" pitchFamily="18" charset="0"/>
                <a:cs typeface="Mangal" pitchFamily="18" charset="0"/>
              </a:rPr>
              <a:t>*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उपुक्तेची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कार्ये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:</a:t>
            </a:r>
          </a:p>
          <a:p>
            <a:pPr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	1)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मौल्यवान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वस्तू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सुरक्षित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ठेवणे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.</a:t>
            </a:r>
          </a:p>
          <a:p>
            <a:pPr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	2)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प्रवासी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चेक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देणे</a:t>
            </a:r>
            <a:endParaRPr lang="en-US" sz="1600" dirty="0" smtClean="0">
              <a:latin typeface="Mangal" pitchFamily="18" charset="0"/>
              <a:cs typeface="Mangal" pitchFamily="18" charset="0"/>
            </a:endParaRPr>
          </a:p>
          <a:p>
            <a:pPr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	3)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हमी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पत्र</a:t>
            </a:r>
            <a:endParaRPr lang="en-US" sz="1600" dirty="0" smtClean="0">
              <a:latin typeface="Mangal" pitchFamily="18" charset="0"/>
              <a:cs typeface="Mangal" pitchFamily="18" charset="0"/>
            </a:endParaRPr>
          </a:p>
          <a:p>
            <a:pPr>
              <a:buNone/>
            </a:pPr>
            <a:endParaRPr lang="en-IN" sz="1600" dirty="0" smtClean="0">
              <a:latin typeface="Mangal" pitchFamily="18" charset="0"/>
              <a:cs typeface="Mangal" pitchFamily="18" charset="0"/>
            </a:endParaRPr>
          </a:p>
          <a:p>
            <a:pPr>
              <a:buNone/>
            </a:pPr>
            <a:r>
              <a:rPr lang="en-US" sz="1600" dirty="0" smtClean="0">
                <a:latin typeface="Mangal" pitchFamily="18" charset="0"/>
                <a:cs typeface="Mangal" pitchFamily="18" charset="0"/>
              </a:rPr>
              <a:t>*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सामाजिक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कार्ये</a:t>
            </a:r>
            <a:endParaRPr lang="en-US" sz="1600" dirty="0">
              <a:latin typeface="Mangal" pitchFamily="18" charset="0"/>
              <a:cs typeface="Mangal" pitchFamily="18" charset="0"/>
            </a:endParaRPr>
          </a:p>
          <a:p>
            <a:pPr>
              <a:buNone/>
            </a:pPr>
            <a:r>
              <a:rPr lang="en-US" sz="1600" dirty="0" smtClean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खेडी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दत्तक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योजना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–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सुशिक्षित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बेकार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योजना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–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व्‍यापारास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सहकार्ये</a:t>
            </a:r>
            <a:endParaRPr lang="en-US" sz="1600" dirty="0" smtClean="0">
              <a:latin typeface="Mangal" pitchFamily="18" charset="0"/>
              <a:cs typeface="Mangal" pitchFamily="18" charset="0"/>
            </a:endParaRPr>
          </a:p>
          <a:p>
            <a:pPr>
              <a:buNone/>
            </a:pPr>
            <a:endParaRPr lang="en-US" sz="1600" dirty="0" smtClean="0">
              <a:latin typeface="Mangal" pitchFamily="18" charset="0"/>
              <a:cs typeface="Mangal" pitchFamily="18" charset="0"/>
            </a:endParaRPr>
          </a:p>
          <a:p>
            <a:pPr>
              <a:buNone/>
            </a:pPr>
            <a:r>
              <a:rPr lang="en-US" sz="1600" dirty="0" smtClean="0">
                <a:latin typeface="Mangal" pitchFamily="18" charset="0"/>
                <a:cs typeface="Mangal" pitchFamily="18" charset="0"/>
              </a:rPr>
              <a:t>*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निष्कर्ष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:</a:t>
            </a:r>
          </a:p>
          <a:p>
            <a:pPr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देशाच्या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सर्वांगीण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विकासाच्या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प्रक्रियेत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बँकांनी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महत्वाची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भूमिका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बजावत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आहेत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.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त्यामुळे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शैक्षणिक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,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औद्योगिक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,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शेती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,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व्यापार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क्षेत्राचा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विकास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मोठ्या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प्रमाणात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होत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Mangal" pitchFamily="18" charset="0"/>
                <a:cs typeface="Mangal" pitchFamily="18" charset="0"/>
              </a:rPr>
              <a:t>आहे</a:t>
            </a:r>
            <a:r>
              <a:rPr lang="en-US" sz="1600" dirty="0" smtClean="0">
                <a:latin typeface="Mangal" pitchFamily="18" charset="0"/>
                <a:cs typeface="Mangal" pitchFamily="18" charset="0"/>
              </a:rPr>
              <a:t>.</a:t>
            </a:r>
            <a:endParaRPr lang="en-US" sz="1600" dirty="0">
              <a:latin typeface="Mangal" pitchFamily="18" charset="0"/>
              <a:cs typeface="Mangal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135</TotalTime>
  <Words>23</Words>
  <Application>Microsoft Office PowerPoint</Application>
  <PresentationFormat>On-screen Show (4:3)</PresentationFormat>
  <Paragraphs>54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             दे.भ.बा.भा. खंजिरे शिक्षण संस्थेचे, नाईट कॉलेज ऑफ आर्टस्‌ ॲण्ड कॉमर्स, इचलकरंजी  बी. ए. भाग 2   ‘‘व्यापारी बँकांची कार्ये’’  - सादर कर्ते –  प्रा. डॉ. एस. एल. रणदिवे           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28</cp:revision>
  <dcterms:created xsi:type="dcterms:W3CDTF">2006-08-16T00:00:00Z</dcterms:created>
  <dcterms:modified xsi:type="dcterms:W3CDTF">2022-04-23T06:40:44Z</dcterms:modified>
</cp:coreProperties>
</file>